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08" autoAdjust="0"/>
    <p:restoredTop sz="94660"/>
  </p:normalViewPr>
  <p:slideViewPr>
    <p:cSldViewPr snapToGrid="0">
      <p:cViewPr varScale="1">
        <p:scale>
          <a:sx n="89" d="100"/>
          <a:sy n="89" d="100"/>
        </p:scale>
        <p:origin x="1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530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6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331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78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649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93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91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4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9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8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296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597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55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7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2415-0815-4CA9-9CEA-11615A9F9F78}" type="datetimeFigureOut">
              <a:rPr lang="en-US" smtClean="0"/>
              <a:t>6/22/2020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F5CA1E7-E72F-4082-8E4E-3C762125834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17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Database System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9301" y="3861344"/>
            <a:ext cx="6109647" cy="2634989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Instructor:</a:t>
            </a:r>
          </a:p>
          <a:p>
            <a:r>
              <a:rPr lang="en-US" sz="4000" b="1" dirty="0" err="1" smtClean="0"/>
              <a:t>Sadiq</a:t>
            </a:r>
            <a:r>
              <a:rPr lang="en-US" sz="4000" b="1" dirty="0" smtClean="0"/>
              <a:t> Shah</a:t>
            </a:r>
          </a:p>
          <a:p>
            <a:endParaRPr lang="en-US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4000" b="1" dirty="0" smtClean="0">
                <a:solidFill>
                  <a:schemeClr val="accent1">
                    <a:lumMod val="50000"/>
                  </a:schemeClr>
                </a:solidFill>
              </a:rPr>
              <a:t>06)</a:t>
            </a:r>
            <a:endParaRPr lang="en-US" sz="4000" b="1" dirty="0"/>
          </a:p>
          <a:p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722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Cardinality Constraints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4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Cardinality Constraints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A </a:t>
            </a:r>
            <a:r>
              <a:rPr lang="en-GB" sz="2000" b="1" dirty="0"/>
              <a:t>cardinality constraint </a:t>
            </a:r>
            <a:r>
              <a:rPr lang="en-GB" sz="2000" dirty="0"/>
              <a:t>specifies the number of instances of entity </a:t>
            </a:r>
            <a:r>
              <a:rPr lang="en-GB" sz="2000" dirty="0" smtClean="0"/>
              <a:t>B that </a:t>
            </a:r>
            <a:r>
              <a:rPr lang="en-GB" sz="2000" dirty="0"/>
              <a:t>can (or must) be associated with each instance of entity A. </a:t>
            </a:r>
            <a:endParaRPr lang="en-GB" sz="2000" dirty="0" smtClean="0"/>
          </a:p>
          <a:p>
            <a:r>
              <a:rPr lang="en-GB" sz="2000" dirty="0" smtClean="0"/>
              <a:t>For </a:t>
            </a:r>
            <a:r>
              <a:rPr lang="en-GB" sz="2000" dirty="0"/>
              <a:t>example, consider </a:t>
            </a:r>
            <a:r>
              <a:rPr lang="en-GB" sz="2000" dirty="0" smtClean="0"/>
              <a:t>a video </a:t>
            </a:r>
            <a:r>
              <a:rPr lang="en-GB" sz="2000" dirty="0"/>
              <a:t>store that rents DVDs of movies. </a:t>
            </a:r>
            <a:endParaRPr lang="en-GB" sz="2000" dirty="0" smtClean="0"/>
          </a:p>
          <a:p>
            <a:r>
              <a:rPr lang="en-GB" sz="2000" dirty="0" smtClean="0"/>
              <a:t>Because </a:t>
            </a:r>
            <a:r>
              <a:rPr lang="en-GB" sz="2000" dirty="0"/>
              <a:t>the store may stock more than one </a:t>
            </a:r>
            <a:r>
              <a:rPr lang="en-GB" sz="2000" dirty="0" smtClean="0"/>
              <a:t>DVD for </a:t>
            </a:r>
            <a:r>
              <a:rPr lang="en-GB" sz="2000" dirty="0"/>
              <a:t>each movie, this is intuitively a one-to-many </a:t>
            </a:r>
            <a:r>
              <a:rPr lang="en-GB" sz="2000" dirty="0" smtClean="0"/>
              <a:t>relationship.</a:t>
            </a:r>
          </a:p>
          <a:p>
            <a:r>
              <a:rPr lang="en-GB" sz="2000" dirty="0"/>
              <a:t>We need a more precise </a:t>
            </a:r>
            <a:r>
              <a:rPr lang="en-GB" sz="2000" dirty="0" smtClean="0"/>
              <a:t>notation to </a:t>
            </a:r>
            <a:r>
              <a:rPr lang="en-GB" sz="2000" dirty="0"/>
              <a:t>indicate the range of cardinalities for a relationship</a:t>
            </a:r>
            <a:r>
              <a:rPr lang="en-GB" sz="2000" dirty="0" smtClean="0"/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7208" y="4755270"/>
            <a:ext cx="4438771" cy="136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MINIMUM CARDINALITY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805" y="1694763"/>
            <a:ext cx="8596668" cy="3880773"/>
          </a:xfrm>
        </p:spPr>
        <p:txBody>
          <a:bodyPr>
            <a:normAutofit/>
          </a:bodyPr>
          <a:lstStyle/>
          <a:p>
            <a:r>
              <a:rPr lang="en-GB" sz="2000" dirty="0"/>
              <a:t>The </a:t>
            </a:r>
            <a:r>
              <a:rPr lang="en-GB" sz="2000" b="1" dirty="0"/>
              <a:t>minimum cardinality </a:t>
            </a:r>
            <a:r>
              <a:rPr lang="en-GB" sz="2000" dirty="0"/>
              <a:t>of a relationship is the </a:t>
            </a:r>
            <a:r>
              <a:rPr lang="en-GB" sz="2000" dirty="0" smtClean="0"/>
              <a:t>minimum number </a:t>
            </a:r>
            <a:r>
              <a:rPr lang="en-GB" sz="2000" dirty="0"/>
              <a:t>of instances of entity B that may be associated with each instance of entity A. </a:t>
            </a:r>
            <a:endParaRPr lang="en-GB" sz="2000" dirty="0" smtClean="0"/>
          </a:p>
          <a:p>
            <a:r>
              <a:rPr lang="en-GB" sz="2000" dirty="0" smtClean="0"/>
              <a:t>In our </a:t>
            </a:r>
            <a:r>
              <a:rPr lang="en-GB" sz="2000" dirty="0"/>
              <a:t>DVD example, the minimum number of DVDs for a movie is zero. </a:t>
            </a:r>
            <a:endParaRPr lang="en-GB" sz="2000" dirty="0" smtClean="0"/>
          </a:p>
          <a:p>
            <a:r>
              <a:rPr lang="en-GB" sz="2000" dirty="0" smtClean="0"/>
              <a:t>When </a:t>
            </a:r>
            <a:r>
              <a:rPr lang="en-GB" sz="2000" dirty="0"/>
              <a:t>the </a:t>
            </a:r>
            <a:r>
              <a:rPr lang="en-GB" sz="2000" dirty="0" smtClean="0"/>
              <a:t>minimum number </a:t>
            </a:r>
            <a:r>
              <a:rPr lang="en-GB" sz="2000" dirty="0"/>
              <a:t>of participants is zero, we say that entity type B is an optional </a:t>
            </a:r>
            <a:r>
              <a:rPr lang="en-GB" sz="2000" dirty="0" smtClean="0"/>
              <a:t>participant in </a:t>
            </a:r>
            <a:r>
              <a:rPr lang="en-GB" sz="2000" dirty="0"/>
              <a:t>the relationship.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029" y="4505860"/>
            <a:ext cx="5408763" cy="153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9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MAXIMUM CARDINALITY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68415"/>
            <a:ext cx="8596668" cy="4272947"/>
          </a:xfrm>
        </p:spPr>
        <p:txBody>
          <a:bodyPr/>
          <a:lstStyle/>
          <a:p>
            <a:r>
              <a:rPr lang="en-GB" dirty="0"/>
              <a:t>The </a:t>
            </a:r>
            <a:r>
              <a:rPr lang="en-GB" b="1" dirty="0"/>
              <a:t>maximum cardinality </a:t>
            </a:r>
            <a:r>
              <a:rPr lang="en-GB" dirty="0"/>
              <a:t>of a relationship is the </a:t>
            </a:r>
            <a:r>
              <a:rPr lang="en-GB" dirty="0" smtClean="0"/>
              <a:t>maximum number </a:t>
            </a:r>
            <a:r>
              <a:rPr lang="en-GB" dirty="0"/>
              <a:t>of instances of entity B that may be associated with each instance of entity A.</a:t>
            </a:r>
          </a:p>
          <a:p>
            <a:r>
              <a:rPr lang="en-GB" dirty="0"/>
              <a:t>In the video example, the maximum cardinality for the DVD entity type is “many</a:t>
            </a:r>
            <a:r>
              <a:rPr lang="en-GB" dirty="0" smtClean="0"/>
              <a:t>”—that </a:t>
            </a:r>
            <a:r>
              <a:rPr lang="en-GB" dirty="0"/>
              <a:t>is, an unspecified number greater than one. </a:t>
            </a:r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/>
              <a:t>is indicated by the “</a:t>
            </a:r>
            <a:r>
              <a:rPr lang="en-GB" dirty="0" smtClean="0">
                <a:solidFill>
                  <a:srgbClr val="FF0000"/>
                </a:solidFill>
              </a:rPr>
              <a:t>crow’s foot</a:t>
            </a:r>
            <a:r>
              <a:rPr lang="en-GB" dirty="0"/>
              <a:t>” symbol on the line next to the DVD entity symbol in </a:t>
            </a:r>
            <a:r>
              <a:rPr lang="en-GB" dirty="0" smtClean="0"/>
              <a:t>Figure.</a:t>
            </a:r>
          </a:p>
          <a:p>
            <a:r>
              <a:rPr lang="en-GB" dirty="0" smtClean="0"/>
              <a:t>A relationship </a:t>
            </a:r>
            <a:r>
              <a:rPr lang="en-GB" dirty="0"/>
              <a:t>is, of course, bidirectional, so there is also cardinality notation</a:t>
            </a:r>
          </a:p>
          <a:p>
            <a:r>
              <a:rPr lang="en-GB" dirty="0" smtClean="0"/>
              <a:t>Next to </a:t>
            </a:r>
            <a:r>
              <a:rPr lang="en-GB" dirty="0"/>
              <a:t>the MOVIE entity. Notice that the minimum and maximum are both one (</a:t>
            </a:r>
            <a:r>
              <a:rPr lang="en-GB" dirty="0" smtClean="0"/>
              <a:t>see Figure </a:t>
            </a:r>
            <a:r>
              <a:rPr lang="en-GB" dirty="0"/>
              <a:t>2-16b). This is called a </a:t>
            </a:r>
            <a:r>
              <a:rPr lang="en-GB" i="1" dirty="0"/>
              <a:t>mandatory one </a:t>
            </a:r>
            <a:r>
              <a:rPr lang="en-GB" dirty="0" smtClean="0"/>
              <a:t>cardinality.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128" y="4994694"/>
            <a:ext cx="5029200" cy="139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23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Some Examples of Relationships and Their Cardinalities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/>
              <a:t>1. </a:t>
            </a:r>
            <a:r>
              <a:rPr lang="en-GB" sz="2000" b="1" i="1" dirty="0"/>
              <a:t>PATIENT Has Recorded PATIENT </a:t>
            </a:r>
            <a:r>
              <a:rPr lang="en-GB" sz="2000" b="1" i="1" dirty="0" smtClean="0"/>
              <a:t>HISTORY. </a:t>
            </a:r>
            <a:r>
              <a:rPr lang="en-GB" sz="2000" dirty="0"/>
              <a:t>Each patient </a:t>
            </a:r>
            <a:r>
              <a:rPr lang="en-GB" sz="2000" dirty="0" smtClean="0"/>
              <a:t>has one </a:t>
            </a:r>
            <a:r>
              <a:rPr lang="en-GB" sz="2000" dirty="0"/>
              <a:t>or more patient histories. </a:t>
            </a:r>
            <a:r>
              <a:rPr lang="en-GB" sz="2000" dirty="0" smtClean="0"/>
              <a:t>Each </a:t>
            </a:r>
            <a:r>
              <a:rPr lang="en-GB" sz="2000" dirty="0"/>
              <a:t>instance of PATIENT HISTORY “</a:t>
            </a:r>
            <a:r>
              <a:rPr lang="en-GB" sz="2000" dirty="0" smtClean="0"/>
              <a:t>belongs to</a:t>
            </a:r>
            <a:r>
              <a:rPr lang="en-GB" sz="2000" dirty="0"/>
              <a:t>” exactly one PATIENT.</a:t>
            </a:r>
          </a:p>
          <a:p>
            <a:r>
              <a:rPr lang="en-GB" sz="2000" b="1" dirty="0"/>
              <a:t>2. </a:t>
            </a:r>
            <a:r>
              <a:rPr lang="en-GB" sz="2000" b="1" i="1" dirty="0"/>
              <a:t>EMPLOYEE Is Assigned To </a:t>
            </a:r>
            <a:r>
              <a:rPr lang="en-GB" sz="2000" b="1" i="1" dirty="0" smtClean="0"/>
              <a:t>PROJECT. </a:t>
            </a:r>
            <a:r>
              <a:rPr lang="en-GB" sz="2000" dirty="0"/>
              <a:t>Each PROJECT has </a:t>
            </a:r>
            <a:r>
              <a:rPr lang="en-GB" sz="2000" dirty="0" smtClean="0"/>
              <a:t>at least </a:t>
            </a:r>
            <a:r>
              <a:rPr lang="en-GB" sz="2000" dirty="0"/>
              <a:t>one EMPLOYEE assigned to it. (Some projects have more than one.) </a:t>
            </a:r>
            <a:r>
              <a:rPr lang="en-GB" sz="2000" dirty="0" smtClean="0"/>
              <a:t>Each EMPLOYEE </a:t>
            </a:r>
            <a:r>
              <a:rPr lang="en-GB" sz="2000" dirty="0"/>
              <a:t>may or (optionally) may not be assigned to any existing </a:t>
            </a:r>
            <a:r>
              <a:rPr lang="en-GB" sz="2000" dirty="0" smtClean="0"/>
              <a:t>PROJECT (e.g</a:t>
            </a:r>
            <a:r>
              <a:rPr lang="en-GB" sz="2000" dirty="0"/>
              <a:t>., employee Pete) or may be assigned to one or more PROJECTs.</a:t>
            </a:r>
          </a:p>
        </p:txBody>
      </p:sp>
    </p:spTree>
    <p:extLst>
      <p:ext uri="{BB962C8B-B14F-4D97-AF65-F5344CB8AC3E}">
        <p14:creationId xmlns:p14="http://schemas.microsoft.com/office/powerpoint/2010/main" val="1016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026" y="1561381"/>
            <a:ext cx="7789653" cy="413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76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/>
              <a:t>Modeling</a:t>
            </a:r>
            <a:r>
              <a:rPr lang="en-GB" b="1" dirty="0"/>
              <a:t> Multiple Relationships Between Entity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may be more than one relationship between the same entity types in a </a:t>
            </a:r>
            <a:r>
              <a:rPr lang="en-GB" dirty="0" smtClean="0"/>
              <a:t>given organization</a:t>
            </a:r>
            <a:r>
              <a:rPr lang="en-GB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313" y="3321170"/>
            <a:ext cx="6426679" cy="278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9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/>
              <a:t>Int</a:t>
            </a:r>
            <a:r>
              <a:rPr lang="en-GB" sz="2000" dirty="0"/>
              <a:t> 	</a:t>
            </a:r>
          </a:p>
          <a:p>
            <a:r>
              <a:rPr lang="en-GB" sz="2000" dirty="0"/>
              <a:t>Float 	</a:t>
            </a:r>
          </a:p>
          <a:p>
            <a:r>
              <a:rPr lang="en-GB" sz="2000" dirty="0" smtClean="0"/>
              <a:t>Char: </a:t>
            </a:r>
            <a:r>
              <a:rPr lang="en-GB" sz="2000" dirty="0"/>
              <a:t>	Maximum length of 8,000 </a:t>
            </a:r>
            <a:r>
              <a:rPr lang="en-GB" sz="2000" dirty="0" smtClean="0"/>
              <a:t>characters(fixed length)</a:t>
            </a:r>
          </a:p>
          <a:p>
            <a:r>
              <a:rPr lang="en-GB" sz="2000" dirty="0" smtClean="0"/>
              <a:t>Varchar:</a:t>
            </a:r>
            <a:r>
              <a:rPr lang="en-GB" sz="2000" dirty="0"/>
              <a:t>	Maximum of 8,000 characters.(</a:t>
            </a:r>
            <a:r>
              <a:rPr lang="en-GB" sz="2000" dirty="0" smtClean="0"/>
              <a:t>Variable-length)</a:t>
            </a:r>
            <a:endParaRPr lang="en-GB" sz="2000" dirty="0"/>
          </a:p>
          <a:p>
            <a:r>
              <a:rPr lang="en-GB" sz="2000" dirty="0" err="1" smtClean="0"/>
              <a:t>Nchar</a:t>
            </a:r>
            <a:r>
              <a:rPr lang="en-GB" sz="2000" dirty="0" smtClean="0"/>
              <a:t>: </a:t>
            </a:r>
            <a:r>
              <a:rPr lang="en-GB" sz="2000" dirty="0"/>
              <a:t>	Maximum length of 4,000 characters.( Fixed </a:t>
            </a:r>
            <a:r>
              <a:rPr lang="en-GB" sz="2000" dirty="0" smtClean="0"/>
              <a:t>length) </a:t>
            </a:r>
            <a:r>
              <a:rPr lang="en-GB" sz="2000" dirty="0"/>
              <a:t>	</a:t>
            </a:r>
          </a:p>
          <a:p>
            <a:r>
              <a:rPr lang="en-GB" sz="2000" dirty="0" err="1" smtClean="0"/>
              <a:t>Nvarchar</a:t>
            </a:r>
            <a:r>
              <a:rPr lang="en-GB" sz="2000" dirty="0" smtClean="0"/>
              <a:t>: </a:t>
            </a:r>
            <a:r>
              <a:rPr lang="en-GB" sz="2000" dirty="0"/>
              <a:t>	Maximum length of 4,000 characters.(Variable </a:t>
            </a:r>
            <a:r>
              <a:rPr lang="en-GB" sz="2000" dirty="0" smtClean="0"/>
              <a:t>length)</a:t>
            </a:r>
          </a:p>
          <a:p>
            <a:r>
              <a:rPr lang="en-GB" sz="2000" dirty="0" smtClean="0"/>
              <a:t>Binary:</a:t>
            </a:r>
            <a:r>
              <a:rPr lang="en-GB" sz="2000" dirty="0"/>
              <a:t>	Maximum length of 8,000 bytes(Fixed-length binary data ) </a:t>
            </a:r>
            <a:r>
              <a:rPr lang="en-GB" dirty="0"/>
              <a:t>	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13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1109</TotalTime>
  <Words>399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Database System</vt:lpstr>
      <vt:lpstr>PowerPoint Presentation</vt:lpstr>
      <vt:lpstr>Cardinality Constraints</vt:lpstr>
      <vt:lpstr>MINIMUM CARDINALITY</vt:lpstr>
      <vt:lpstr>MAXIMUM CARDINALITY</vt:lpstr>
      <vt:lpstr>Some Examples of Relationships and Their Cardinalities</vt:lpstr>
      <vt:lpstr>solution</vt:lpstr>
      <vt:lpstr>Modeling Multiple Relationships Between Entity Types</vt:lpstr>
      <vt:lpstr>Basic Data Types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</dc:title>
  <dc:creator>Shah</dc:creator>
  <cp:lastModifiedBy>user</cp:lastModifiedBy>
  <cp:revision>81</cp:revision>
  <dcterms:created xsi:type="dcterms:W3CDTF">2019-02-28T05:20:25Z</dcterms:created>
  <dcterms:modified xsi:type="dcterms:W3CDTF">2020-06-22T19:01:12Z</dcterms:modified>
</cp:coreProperties>
</file>